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6" r:id="rId3"/>
    <p:sldId id="278" r:id="rId4"/>
    <p:sldId id="277" r:id="rId5"/>
    <p:sldId id="261" r:id="rId6"/>
    <p:sldId id="259" r:id="rId7"/>
    <p:sldId id="258" r:id="rId8"/>
    <p:sldId id="263" r:id="rId9"/>
    <p:sldId id="264" r:id="rId10"/>
    <p:sldId id="271" r:id="rId11"/>
    <p:sldId id="281" r:id="rId12"/>
    <p:sldId id="267" r:id="rId13"/>
    <p:sldId id="282" r:id="rId14"/>
    <p:sldId id="265" r:id="rId15"/>
    <p:sldId id="268" r:id="rId16"/>
    <p:sldId id="272" r:id="rId17"/>
    <p:sldId id="283" r:id="rId18"/>
    <p:sldId id="269" r:id="rId19"/>
    <p:sldId id="270" r:id="rId20"/>
    <p:sldId id="26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879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49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6.png"/><Relationship Id="rId4" Type="http://schemas.openxmlformats.org/officeDocument/2006/relationships/hyperlink" Target="https://www.remix3d.com/details/G009SVDBFJT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7.png"/><Relationship Id="rId4" Type="http://schemas.openxmlformats.org/officeDocument/2006/relationships/hyperlink" Target="https://www.remix3d.com/details/G009SVDBFJT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6137" y="224816"/>
            <a:ext cx="6323519" cy="4200832"/>
          </a:xfrm>
        </p:spPr>
        <p:txBody>
          <a:bodyPr>
            <a:normAutofit/>
          </a:bodyPr>
          <a:lstStyle/>
          <a:p>
            <a:r>
              <a:rPr lang="en-US" sz="5600"/>
              <a:t>Solving Stable Matching Problems With the </a:t>
            </a:r>
            <a:br>
              <a:rPr lang="en-US" sz="5600"/>
            </a:br>
            <a:r>
              <a:rPr lang="en-US" sz="5600"/>
              <a:t>Gale-Shapley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947" y="4800600"/>
            <a:ext cx="6323520" cy="1453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4000">
                <a:solidFill>
                  <a:schemeClr val="tx1"/>
                </a:solidFill>
              </a:rPr>
              <a:t>Christian Reyes</a:t>
            </a:r>
            <a:endParaRPr lang="en-US"/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3200" i="1">
                <a:solidFill>
                  <a:schemeClr val="tx1"/>
                </a:solidFill>
                <a:ea typeface="+mn-lt"/>
                <a:cs typeface="+mn-lt"/>
              </a:rPr>
              <a:t>Enrique Treviño</a:t>
            </a:r>
            <a:endParaRPr lang="en-US" sz="3200" i="1">
              <a:solidFill>
                <a:schemeClr val="tx1"/>
              </a:solidFill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88D19E5-9167-484E-933A-35BBA1BEF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E3F74BAC-160C-450F-9FAD-7C4618D5C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210" y="599768"/>
            <a:ext cx="3047841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A person wearing a suit and tie smiling and looking at the camera&#10;&#10;Description generated with very high confidence">
            <a:extLst>
              <a:ext uri="{FF2B5EF4-FFF2-40B4-BE49-F238E27FC236}">
                <a16:creationId xmlns:a16="http://schemas.microsoft.com/office/drawing/2014/main" id="{1405620B-1C89-4970-8C6C-B40FD6FD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98" y="822905"/>
            <a:ext cx="1415063" cy="21199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A3E949-4427-4F0E-8122-DA1AA3147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210" y="3688130"/>
            <a:ext cx="3047841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5F26FCC0-2BDB-457E-891E-503386C45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29" y="3914680"/>
            <a:ext cx="1595403" cy="21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5BF-B60C-435D-B29E-E3B2915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6" y="119230"/>
            <a:ext cx="9692640" cy="68682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Solving (Cont.)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4BF68A7-A51D-41DC-851D-2CFA9EDE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684F16-4FD8-472A-B0D9-ED4B770D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92" y="117755"/>
            <a:ext cx="4570046" cy="457095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F94D91-C682-4A52-97AD-FBC880E07004}"/>
              </a:ext>
            </a:extLst>
          </p:cNvPr>
          <p:cNvCxnSpPr>
            <a:cxnSpLocks/>
          </p:cNvCxnSpPr>
          <p:nvPr/>
        </p:nvCxnSpPr>
        <p:spPr>
          <a:xfrm>
            <a:off x="6469183" y="1952"/>
            <a:ext cx="29308" cy="487484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D2C275-2C6C-4E8E-8A5D-3A4EA87FC4EB}"/>
              </a:ext>
            </a:extLst>
          </p:cNvPr>
          <p:cNvCxnSpPr>
            <a:cxnSpLocks/>
          </p:cNvCxnSpPr>
          <p:nvPr/>
        </p:nvCxnSpPr>
        <p:spPr>
          <a:xfrm flipH="1" flipV="1">
            <a:off x="6488721" y="4857258"/>
            <a:ext cx="4845538" cy="3907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2D84F4-4B60-48D0-A550-A334259C4DD6}"/>
              </a:ext>
            </a:extLst>
          </p:cNvPr>
          <p:cNvCxnSpPr/>
          <p:nvPr/>
        </p:nvCxnSpPr>
        <p:spPr>
          <a:xfrm flipH="1">
            <a:off x="1604108" y="1066799"/>
            <a:ext cx="9768" cy="402492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BE73CD-BA9F-41D2-BBD9-8D99C79EA590}"/>
              </a:ext>
            </a:extLst>
          </p:cNvPr>
          <p:cNvCxnSpPr>
            <a:cxnSpLocks/>
          </p:cNvCxnSpPr>
          <p:nvPr/>
        </p:nvCxnSpPr>
        <p:spPr>
          <a:xfrm>
            <a:off x="2864337" y="1066798"/>
            <a:ext cx="19539" cy="402492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EF998D-B93F-43B3-A7FB-A668E87B5B02}"/>
              </a:ext>
            </a:extLst>
          </p:cNvPr>
          <p:cNvCxnSpPr>
            <a:cxnSpLocks/>
          </p:cNvCxnSpPr>
          <p:nvPr/>
        </p:nvCxnSpPr>
        <p:spPr>
          <a:xfrm>
            <a:off x="4046414" y="1066798"/>
            <a:ext cx="58615" cy="402492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Picture 28">
            <a:extLst>
              <a:ext uri="{FF2B5EF4-FFF2-40B4-BE49-F238E27FC236}">
                <a16:creationId xmlns:a16="http://schemas.microsoft.com/office/drawing/2014/main" id="{CE343743-16EB-484B-A3C2-BFCFFC282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19" y="1068753"/>
            <a:ext cx="484561" cy="1242647"/>
          </a:xfrm>
          <a:prstGeom prst="rect">
            <a:avLst/>
          </a:prstGeom>
        </p:spPr>
      </p:pic>
      <p:pic>
        <p:nvPicPr>
          <p:cNvPr id="49" name="Picture 26">
            <a:extLst>
              <a:ext uri="{FF2B5EF4-FFF2-40B4-BE49-F238E27FC236}">
                <a16:creationId xmlns:a16="http://schemas.microsoft.com/office/drawing/2014/main" id="{EB3EBE51-5F36-44AE-9A8B-5ADD5AA78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06" y="1068751"/>
            <a:ext cx="683495" cy="1369648"/>
          </a:xfrm>
          <a:prstGeom prst="rect">
            <a:avLst/>
          </a:prstGeom>
        </p:spPr>
      </p:pic>
      <p:pic>
        <p:nvPicPr>
          <p:cNvPr id="51" name="Picture 32">
            <a:extLst>
              <a:ext uri="{FF2B5EF4-FFF2-40B4-BE49-F238E27FC236}">
                <a16:creationId xmlns:a16="http://schemas.microsoft.com/office/drawing/2014/main" id="{781709A0-F3C8-49E0-827D-2B8214234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079" y="1058984"/>
            <a:ext cx="704459" cy="1369647"/>
          </a:xfrm>
          <a:prstGeom prst="rect">
            <a:avLst/>
          </a:prstGeom>
        </p:spPr>
      </p:pic>
      <p:pic>
        <p:nvPicPr>
          <p:cNvPr id="53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F33416B-9703-480A-A04D-D99A02E6D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477" y="1060938"/>
            <a:ext cx="1346200" cy="139504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B736D5D-5CE8-4FB6-A2FA-BEC653CBE99F}"/>
              </a:ext>
            </a:extLst>
          </p:cNvPr>
          <p:cNvSpPr txBox="1"/>
          <p:nvPr/>
        </p:nvSpPr>
        <p:spPr>
          <a:xfrm>
            <a:off x="777631" y="2575169"/>
            <a:ext cx="5646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7328A7-3AF3-4971-BB9B-EFEDB815369D}"/>
              </a:ext>
            </a:extLst>
          </p:cNvPr>
          <p:cNvSpPr txBox="1"/>
          <p:nvPr/>
        </p:nvSpPr>
        <p:spPr>
          <a:xfrm>
            <a:off x="1959707" y="2575169"/>
            <a:ext cx="5646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26BC18-B74F-45DC-BC64-5A810E85D159}"/>
              </a:ext>
            </a:extLst>
          </p:cNvPr>
          <p:cNvSpPr txBox="1"/>
          <p:nvPr/>
        </p:nvSpPr>
        <p:spPr>
          <a:xfrm>
            <a:off x="4460630" y="2575168"/>
            <a:ext cx="5646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860A7E-5C51-40D0-B0D0-8AEBE5B536F9}"/>
              </a:ext>
            </a:extLst>
          </p:cNvPr>
          <p:cNvSpPr txBox="1"/>
          <p:nvPr/>
        </p:nvSpPr>
        <p:spPr>
          <a:xfrm>
            <a:off x="3210168" y="2575169"/>
            <a:ext cx="50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CAE57E-5F34-4852-9561-9E8283DC933F}"/>
              </a:ext>
            </a:extLst>
          </p:cNvPr>
          <p:cNvSpPr txBox="1"/>
          <p:nvPr/>
        </p:nvSpPr>
        <p:spPr>
          <a:xfrm>
            <a:off x="777630" y="3278553"/>
            <a:ext cx="5646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449EE-A2DC-4988-BEEB-AAF7F9719A51}"/>
              </a:ext>
            </a:extLst>
          </p:cNvPr>
          <p:cNvSpPr txBox="1"/>
          <p:nvPr/>
        </p:nvSpPr>
        <p:spPr>
          <a:xfrm>
            <a:off x="777629" y="3981937"/>
            <a:ext cx="5646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1</a:t>
            </a:r>
          </a:p>
        </p:txBody>
      </p:sp>
      <p:pic>
        <p:nvPicPr>
          <p:cNvPr id="28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CA7CBD-ACC5-44BC-8EBC-3CED48239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22" y="5428294"/>
            <a:ext cx="1221154" cy="12406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CFA94E-A9D3-4F78-9CA0-5B375CB6B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8" y="5434113"/>
            <a:ext cx="484561" cy="1242647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A3871D6D-0A90-42F9-897C-1054D3BD7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277" y="5424979"/>
            <a:ext cx="595572" cy="1252417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A7DD05F8-E835-4901-BDF5-D65DEE272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158" y="5443032"/>
            <a:ext cx="636075" cy="1232878"/>
          </a:xfrm>
          <a:prstGeom prst="rect">
            <a:avLst/>
          </a:prstGeom>
        </p:spPr>
      </p:pic>
      <p:pic>
        <p:nvPicPr>
          <p:cNvPr id="34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7068E0-AA07-49B2-8512-1EB66821A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924" y="5435217"/>
            <a:ext cx="1209431" cy="1248508"/>
          </a:xfrm>
          <a:prstGeom prst="rect">
            <a:avLst/>
          </a:prstGeom>
        </p:spPr>
      </p:pic>
      <p:pic>
        <p:nvPicPr>
          <p:cNvPr id="35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6098E3-C51A-41C5-A805-BB7CA6914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082" y="5424980"/>
            <a:ext cx="533295" cy="1232879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6DAD016F-8F08-48FB-BE91-CD0FF3322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3365" y="5451315"/>
            <a:ext cx="618413" cy="1232879"/>
          </a:xfrm>
          <a:prstGeom prst="rect">
            <a:avLst/>
          </a:prstGeom>
        </p:spPr>
      </p:pic>
      <p:pic>
        <p:nvPicPr>
          <p:cNvPr id="37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7958471F-C995-491E-9911-91C1BA448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615" y="5436067"/>
            <a:ext cx="1248508" cy="12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4" grpId="2"/>
      <p:bldP spid="55" grpId="0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3D0E5D-1C63-40F0-8680-6B0AD3E7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36" y="4033841"/>
            <a:ext cx="1221154" cy="1240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174BF-154C-4E89-BF76-AA0DED530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04" y="4033841"/>
            <a:ext cx="484561" cy="1242647"/>
          </a:xfrm>
          <a:prstGeom prst="rect">
            <a:avLst/>
          </a:prstGeom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C8653CC4-197E-4606-8E26-BA4351D8B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154" y="4014303"/>
            <a:ext cx="595572" cy="1252417"/>
          </a:xfrm>
          <a:prstGeom prst="rect">
            <a:avLst/>
          </a:prstGeom>
        </p:spPr>
      </p:pic>
      <p:pic>
        <p:nvPicPr>
          <p:cNvPr id="7" name="Picture 32">
            <a:extLst>
              <a:ext uri="{FF2B5EF4-FFF2-40B4-BE49-F238E27FC236}">
                <a16:creationId xmlns:a16="http://schemas.microsoft.com/office/drawing/2014/main" id="{D7195B0F-61E2-4AE7-9D3D-23D9B8A30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903" y="4024072"/>
            <a:ext cx="636075" cy="1232878"/>
          </a:xfrm>
          <a:prstGeom prst="rect">
            <a:avLst/>
          </a:prstGeom>
        </p:spPr>
      </p:pic>
      <p:pic>
        <p:nvPicPr>
          <p:cNvPr id="8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412099-94BA-4ABF-A6DE-29B54E661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500" y="4053380"/>
            <a:ext cx="1209431" cy="1248508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A3E49F0-CD68-41DC-9362-D8B6D4A96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363" y="4053380"/>
            <a:ext cx="533295" cy="1232879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C81BD64-DE44-408E-855C-72DB7DFB08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3119" y="4033841"/>
            <a:ext cx="618413" cy="1232879"/>
          </a:xfrm>
          <a:prstGeom prst="rect">
            <a:avLst/>
          </a:prstGeom>
        </p:spPr>
      </p:pic>
      <p:pic>
        <p:nvPicPr>
          <p:cNvPr id="11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BC96D317-92AC-4378-973B-DC24B8011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8432" y="4018212"/>
            <a:ext cx="1248508" cy="1248508"/>
          </a:xfrm>
          <a:prstGeom prst="rect">
            <a:avLst/>
          </a:prstGeom>
        </p:spPr>
      </p:pic>
      <p:pic>
        <p:nvPicPr>
          <p:cNvPr id="12" name="Picture 26">
            <a:extLst>
              <a:ext uri="{FF2B5EF4-FFF2-40B4-BE49-F238E27FC236}">
                <a16:creationId xmlns:a16="http://schemas.microsoft.com/office/drawing/2014/main" id="{DE0A340F-7D2F-4A52-BDE2-6C00C17AE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365" y="1615829"/>
            <a:ext cx="595572" cy="1252417"/>
          </a:xfrm>
          <a:prstGeom prst="rect">
            <a:avLst/>
          </a:pr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9E5A8538-EE1A-484D-9B3D-18300C15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320" y="1610820"/>
            <a:ext cx="484561" cy="1242647"/>
          </a:xfrm>
          <a:prstGeom prst="rect">
            <a:avLst/>
          </a:prstGeom>
        </p:spPr>
      </p:pic>
      <p:pic>
        <p:nvPicPr>
          <p:cNvPr id="14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176528-54D8-497F-B94D-4E5B779C6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965" y="1615830"/>
            <a:ext cx="533295" cy="1232879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28D78D5-8ADE-4D29-B2F6-C1A188BEE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329" y="1625599"/>
            <a:ext cx="618413" cy="1232879"/>
          </a:xfrm>
          <a:prstGeom prst="rect">
            <a:avLst/>
          </a:prstGeom>
        </p:spPr>
      </p:pic>
      <p:pic>
        <p:nvPicPr>
          <p:cNvPr id="16" name="Picture 32">
            <a:extLst>
              <a:ext uri="{FF2B5EF4-FFF2-40B4-BE49-F238E27FC236}">
                <a16:creationId xmlns:a16="http://schemas.microsoft.com/office/drawing/2014/main" id="{D32A796F-831F-4B8D-A8E0-4922CAC8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669" y="1625599"/>
            <a:ext cx="636075" cy="1232878"/>
          </a:xfrm>
          <a:prstGeom prst="rect">
            <a:avLst/>
          </a:prstGeom>
        </p:spPr>
      </p:pic>
      <p:pic>
        <p:nvPicPr>
          <p:cNvPr id="17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1399161C-03BC-46FF-AA27-74524CA1BD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1967" y="1625599"/>
            <a:ext cx="1248508" cy="1248508"/>
          </a:xfrm>
          <a:prstGeom prst="rect">
            <a:avLst/>
          </a:prstGeom>
        </p:spPr>
      </p:pic>
      <p:pic>
        <p:nvPicPr>
          <p:cNvPr id="18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AE9BDE-1A7B-477B-854A-333DA4601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267" y="1617783"/>
            <a:ext cx="1209431" cy="1248508"/>
          </a:xfrm>
          <a:prstGeom prst="rect">
            <a:avLst/>
          </a:prstGeom>
        </p:spPr>
      </p:pic>
      <p:pic>
        <p:nvPicPr>
          <p:cNvPr id="19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9DEF32-0454-4916-8B3F-53E8065D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36" y="1601050"/>
            <a:ext cx="1245576" cy="12514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8A807C-FA63-4E97-AE8C-FEC6F70DFD4E}"/>
              </a:ext>
            </a:extLst>
          </p:cNvPr>
          <p:cNvSpPr txBox="1"/>
          <p:nvPr/>
        </p:nvSpPr>
        <p:spPr>
          <a:xfrm>
            <a:off x="2541095" y="658971"/>
            <a:ext cx="522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 Optimal Matching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BEB1C-C322-4838-A605-E9DCA952581F}"/>
              </a:ext>
            </a:extLst>
          </p:cNvPr>
          <p:cNvSpPr txBox="1"/>
          <p:nvPr/>
        </p:nvSpPr>
        <p:spPr>
          <a:xfrm>
            <a:off x="2201240" y="5484971"/>
            <a:ext cx="590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Woman Optimal Matching</a:t>
            </a:r>
          </a:p>
        </p:txBody>
      </p:sp>
    </p:spTree>
    <p:extLst>
      <p:ext uri="{BB962C8B-B14F-4D97-AF65-F5344CB8AC3E}">
        <p14:creationId xmlns:p14="http://schemas.microsoft.com/office/powerpoint/2010/main" val="30021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5BF-B60C-435D-B29E-E3B2915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6" y="119230"/>
            <a:ext cx="9692640" cy="68682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Algorithm Overview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4BF68A7-A51D-41DC-851D-2CFA9EDE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5C033-683E-4E1B-851D-894CC07D1C33}"/>
              </a:ext>
            </a:extLst>
          </p:cNvPr>
          <p:cNvSpPr txBox="1"/>
          <p:nvPr/>
        </p:nvSpPr>
        <p:spPr>
          <a:xfrm>
            <a:off x="107666" y="1246553"/>
            <a:ext cx="724681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All men are made free</a:t>
            </a:r>
            <a:endParaRPr lang="en-US" sz="2400" i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While there is still a man(m) not engaged</a:t>
            </a:r>
            <a:endParaRPr lang="en-US" sz="2400" i="1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first woman(w) on m's list to whom he has not yet proposed</a:t>
            </a:r>
            <a:endParaRPr lang="en-US" sz="2400" i="1" dirty="0">
              <a:ea typeface="+mn-lt"/>
              <a:cs typeface="+mn-lt"/>
            </a:endParaRPr>
          </a:p>
          <a:p>
            <a:pPr marL="1200150" lvl="2" indent="-285750">
              <a:buFont typeface="Courier New"/>
              <a:buChar char="o"/>
            </a:pPr>
            <a:r>
              <a:rPr lang="en-US" sz="2400" b="1" dirty="0">
                <a:ea typeface="+mn-lt"/>
                <a:cs typeface="+mn-lt"/>
              </a:rPr>
              <a:t>IF </a:t>
            </a:r>
            <a:r>
              <a:rPr lang="en-US" sz="2400" dirty="0">
                <a:ea typeface="+mn-lt"/>
                <a:cs typeface="+mn-lt"/>
              </a:rPr>
              <a:t>woman is free</a:t>
            </a:r>
            <a:endParaRPr lang="en-US" sz="2400" i="1" dirty="0">
              <a:ea typeface="+mn-lt"/>
              <a:cs typeface="+mn-lt"/>
            </a:endParaRPr>
          </a:p>
          <a:p>
            <a:pPr marL="1657350" lvl="3" indent="-285750"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Engaged (m, w)</a:t>
            </a:r>
          </a:p>
          <a:p>
            <a:pPr marL="1200150" lvl="2" indent="-285750">
              <a:buFont typeface="Courier New"/>
              <a:buChar char="o"/>
            </a:pPr>
            <a:r>
              <a:rPr lang="en-US" sz="2400" b="1" dirty="0">
                <a:ea typeface="+mn-lt"/>
                <a:cs typeface="+mn-lt"/>
              </a:rPr>
              <a:t>ELSE</a:t>
            </a:r>
            <a:r>
              <a:rPr lang="en-US" sz="2400" i="1" dirty="0">
                <a:ea typeface="+mn-lt"/>
                <a:cs typeface="+mn-lt"/>
              </a:rPr>
              <a:t>  </a:t>
            </a:r>
          </a:p>
          <a:p>
            <a:pPr marL="1657350" lvl="3" indent="-285750"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Test w's preference between m and m'</a:t>
            </a:r>
          </a:p>
          <a:p>
            <a:pPr marL="2114550" lvl="4" indent="-285750">
              <a:buFont typeface="Courier New"/>
              <a:buChar char="o"/>
            </a:pPr>
            <a:r>
              <a:rPr lang="en-US" sz="2400" b="1" dirty="0">
                <a:ea typeface="+mn-lt"/>
                <a:cs typeface="+mn-lt"/>
              </a:rPr>
              <a:t>If m &lt; m'</a:t>
            </a:r>
          </a:p>
          <a:p>
            <a:pPr marL="2571750" lvl="5" indent="-285750"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m is denied and must propose again</a:t>
            </a:r>
            <a:r>
              <a:rPr lang="en-US" sz="2400" i="1" dirty="0">
                <a:ea typeface="+mn-lt"/>
                <a:cs typeface="+mn-lt"/>
              </a:rPr>
              <a:t> </a:t>
            </a:r>
            <a:endParaRPr lang="en-US" sz="2400" b="1" dirty="0">
              <a:ea typeface="+mn-lt"/>
              <a:cs typeface="+mn-lt"/>
            </a:endParaRPr>
          </a:p>
          <a:p>
            <a:pPr marL="2114550" lvl="4" indent="-285750">
              <a:buFont typeface="Courier New"/>
              <a:buChar char="o"/>
            </a:pPr>
            <a:r>
              <a:rPr lang="en-US" sz="2400" b="1" dirty="0">
                <a:ea typeface="+mn-lt"/>
                <a:cs typeface="+mn-lt"/>
              </a:rPr>
              <a:t>ELSE</a:t>
            </a:r>
          </a:p>
          <a:p>
            <a:pPr marL="2571750" lvl="5" indent="-285750">
              <a:buFont typeface="Courier New"/>
              <a:buChar char="o"/>
            </a:pPr>
            <a:r>
              <a:rPr lang="en-US" sz="2400" dirty="0"/>
              <a:t>(m, w) and m' becomes free.</a:t>
            </a:r>
          </a:p>
          <a:p>
            <a:pPr lvl="5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51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38D3-1DC0-4C1D-908B-27D941D4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7" y="287605"/>
            <a:ext cx="9692640" cy="827332"/>
          </a:xfrm>
        </p:spPr>
        <p:txBody>
          <a:bodyPr/>
          <a:lstStyle/>
          <a:p>
            <a:r>
              <a:rPr lang="en-US" b="1" u="sng" dirty="0"/>
              <a:t>Outline</a:t>
            </a:r>
          </a:p>
        </p:txBody>
      </p:sp>
      <p:pic>
        <p:nvPicPr>
          <p:cNvPr id="4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73FA302E-9144-4323-A836-A5A7960D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B223C-A604-4A03-A804-1ABA5032B7BB}"/>
              </a:ext>
            </a:extLst>
          </p:cNvPr>
          <p:cNvSpPr txBox="1"/>
          <p:nvPr/>
        </p:nvSpPr>
        <p:spPr>
          <a:xfrm>
            <a:off x="4102247" y="305726"/>
            <a:ext cx="31457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Stable Matching and the Stable Marriage Problem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C141B-AE5B-4356-B343-84B7DFDA370F}"/>
              </a:ext>
            </a:extLst>
          </p:cNvPr>
          <p:cNvSpPr txBox="1"/>
          <p:nvPr/>
        </p:nvSpPr>
        <p:spPr>
          <a:xfrm>
            <a:off x="4182085" y="3612368"/>
            <a:ext cx="3145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Richter Matching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6D613-49AA-4429-9741-5FDD0153E15A}"/>
              </a:ext>
            </a:extLst>
          </p:cNvPr>
          <p:cNvSpPr txBox="1"/>
          <p:nvPr/>
        </p:nvSpPr>
        <p:spPr>
          <a:xfrm>
            <a:off x="4182085" y="5717159"/>
            <a:ext cx="31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Next?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AC3D59F-6686-4B5D-A8D0-8405FF8B0171}"/>
              </a:ext>
            </a:extLst>
          </p:cNvPr>
          <p:cNvSpPr/>
          <p:nvPr/>
        </p:nvSpPr>
        <p:spPr>
          <a:xfrm>
            <a:off x="5150807" y="2235728"/>
            <a:ext cx="865414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6573A27-A116-4022-8B45-4FFBF81F69E9}"/>
              </a:ext>
            </a:extLst>
          </p:cNvPr>
          <p:cNvSpPr/>
          <p:nvPr/>
        </p:nvSpPr>
        <p:spPr>
          <a:xfrm>
            <a:off x="5150807" y="4405938"/>
            <a:ext cx="865414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06F10232-8B42-46AF-BF93-0ECF4D5294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9145249"/>
                  </p:ext>
                </p:extLst>
              </p:nvPr>
            </p:nvGraphicFramePr>
            <p:xfrm>
              <a:off x="7247970" y="895571"/>
              <a:ext cx="942998" cy="77976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942998" cy="779761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12278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06F10232-8B42-46AF-BF93-0ECF4D5294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7970" y="895571"/>
                <a:ext cx="942998" cy="7797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8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4BF68A7-A51D-41DC-851D-2CFA9EDE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8B91F59-02AA-4B3B-9A76-D1596F0E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6" y="1244601"/>
            <a:ext cx="900880" cy="175064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7AF87C7-5CA6-496B-99BB-0BE33CB32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62" y="3230217"/>
            <a:ext cx="1971431" cy="158940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A6876A3-AEEE-4132-9C20-19262C295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5" y="5027246"/>
            <a:ext cx="1736970" cy="172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31F50A-0CE6-42A9-AD03-A7DEA21CE582}"/>
              </a:ext>
            </a:extLst>
          </p:cNvPr>
          <p:cNvSpPr/>
          <p:nvPr/>
        </p:nvSpPr>
        <p:spPr>
          <a:xfrm>
            <a:off x="3587262" y="3264877"/>
            <a:ext cx="1133228" cy="1406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E7720A-BD6B-459F-8B10-313AA01DE135}"/>
              </a:ext>
            </a:extLst>
          </p:cNvPr>
          <p:cNvSpPr/>
          <p:nvPr/>
        </p:nvSpPr>
        <p:spPr>
          <a:xfrm>
            <a:off x="2346569" y="5208953"/>
            <a:ext cx="2207844" cy="1406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A4E6F-6F6E-4A4C-A0A1-152D3AADAFCF}"/>
              </a:ext>
            </a:extLst>
          </p:cNvPr>
          <p:cNvSpPr/>
          <p:nvPr/>
        </p:nvSpPr>
        <p:spPr>
          <a:xfrm>
            <a:off x="2463799" y="3264876"/>
            <a:ext cx="3341075" cy="140676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672DAC-35B6-45C6-A886-53B58D9CF7C0}"/>
              </a:ext>
            </a:extLst>
          </p:cNvPr>
          <p:cNvSpPr/>
          <p:nvPr/>
        </p:nvSpPr>
        <p:spPr>
          <a:xfrm>
            <a:off x="2209800" y="1242646"/>
            <a:ext cx="1133228" cy="1406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C99075-2C36-415B-8184-7122279524CA}"/>
              </a:ext>
            </a:extLst>
          </p:cNvPr>
          <p:cNvSpPr/>
          <p:nvPr/>
        </p:nvSpPr>
        <p:spPr>
          <a:xfrm>
            <a:off x="2346569" y="5208953"/>
            <a:ext cx="1133228" cy="1406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978A18F-B18F-4BFF-98A5-7717DEF75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1323" y="1121527"/>
            <a:ext cx="1228970" cy="1752561"/>
          </a:xfrm>
          <a:prstGeom prst="rect">
            <a:avLst/>
          </a:prstGeom>
        </p:spPr>
      </p:pic>
      <p:pic>
        <p:nvPicPr>
          <p:cNvPr id="15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2D6265-7487-4316-BDF4-1284D6D80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169" y="1121527"/>
            <a:ext cx="1228970" cy="1752561"/>
          </a:xfrm>
          <a:prstGeom prst="rect">
            <a:avLst/>
          </a:prstGeom>
        </p:spPr>
      </p:pic>
      <p:pic>
        <p:nvPicPr>
          <p:cNvPr id="21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CA9766-435F-4BA8-AE89-501A0FE58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014" y="1121526"/>
            <a:ext cx="1228970" cy="1752561"/>
          </a:xfrm>
          <a:prstGeom prst="rect">
            <a:avLst/>
          </a:prstGeom>
        </p:spPr>
      </p:pic>
      <p:pic>
        <p:nvPicPr>
          <p:cNvPr id="22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E1C4A1-7C6E-4BCA-A2E4-70B036D95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1323" y="2762757"/>
            <a:ext cx="1228970" cy="1752561"/>
          </a:xfrm>
          <a:prstGeom prst="rect">
            <a:avLst/>
          </a:prstGeom>
        </p:spPr>
      </p:pic>
      <p:pic>
        <p:nvPicPr>
          <p:cNvPr id="23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B94619-068F-4015-9009-4A4D4AC96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168" y="2870218"/>
            <a:ext cx="1228970" cy="1752561"/>
          </a:xfrm>
          <a:prstGeom prst="rect">
            <a:avLst/>
          </a:prstGeom>
        </p:spPr>
      </p:pic>
      <p:pic>
        <p:nvPicPr>
          <p:cNvPr id="24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774D01-7923-4F81-BBE5-FF5927F8B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015" y="2870219"/>
            <a:ext cx="1228970" cy="1752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980C7-71F5-4BE0-BBAE-E6E3FCF66ECD}"/>
              </a:ext>
            </a:extLst>
          </p:cNvPr>
          <p:cNvSpPr txBox="1"/>
          <p:nvPr/>
        </p:nvSpPr>
        <p:spPr>
          <a:xfrm>
            <a:off x="259861" y="103554"/>
            <a:ext cx="629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The Richter Matching</a:t>
            </a:r>
          </a:p>
        </p:txBody>
      </p:sp>
    </p:spTree>
    <p:extLst>
      <p:ext uri="{BB962C8B-B14F-4D97-AF65-F5344CB8AC3E}">
        <p14:creationId xmlns:p14="http://schemas.microsoft.com/office/powerpoint/2010/main" val="6847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5BF-B60C-435D-B29E-E3B2915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6" y="119230"/>
            <a:ext cx="9692640" cy="68682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The Richter Matching (Cont.)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4BF68A7-A51D-41DC-851D-2CFA9EDE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EBB3AD9-940D-44BC-B98E-638E9827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2" y="1539632"/>
            <a:ext cx="2616200" cy="25966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052EC7-395B-4A1D-ABF9-454C37757C13}"/>
              </a:ext>
            </a:extLst>
          </p:cNvPr>
          <p:cNvSpPr/>
          <p:nvPr/>
        </p:nvSpPr>
        <p:spPr>
          <a:xfrm>
            <a:off x="617415" y="4769338"/>
            <a:ext cx="3331305" cy="15826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8853D6-514F-45E8-8970-D88770795372}"/>
              </a:ext>
            </a:extLst>
          </p:cNvPr>
          <p:cNvSpPr/>
          <p:nvPr/>
        </p:nvSpPr>
        <p:spPr>
          <a:xfrm>
            <a:off x="617415" y="4769338"/>
            <a:ext cx="1709612" cy="15826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0F4D047D-9EDD-490D-B90A-A112CAC7E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184" y="2217198"/>
            <a:ext cx="1513632" cy="1513632"/>
          </a:xfrm>
          <a:prstGeom prst="rect">
            <a:avLst/>
          </a:prstGeom>
        </p:spPr>
      </p:pic>
      <p:pic>
        <p:nvPicPr>
          <p:cNvPr id="23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7BE22D-0330-4852-ADF9-3A3FD3324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963" y="2098251"/>
            <a:ext cx="1276513" cy="1816780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F897FAD-FFD8-437D-9FB0-743F51176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769" y="2284909"/>
            <a:ext cx="552813" cy="13770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79F74C-856E-4810-A4A0-FA9EF7404A70}"/>
              </a:ext>
            </a:extLst>
          </p:cNvPr>
          <p:cNvSpPr txBox="1"/>
          <p:nvPr/>
        </p:nvSpPr>
        <p:spPr>
          <a:xfrm>
            <a:off x="5804325" y="1451920"/>
            <a:ext cx="418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C134D3-A3D2-4DF8-B20F-BA9E2AD306BD}"/>
              </a:ext>
            </a:extLst>
          </p:cNvPr>
          <p:cNvSpPr txBox="1"/>
          <p:nvPr/>
        </p:nvSpPr>
        <p:spPr>
          <a:xfrm>
            <a:off x="7926159" y="1402224"/>
            <a:ext cx="418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E5FB48-0DF7-4203-AFE9-52415E3B0BB0}"/>
              </a:ext>
            </a:extLst>
          </p:cNvPr>
          <p:cNvSpPr txBox="1"/>
          <p:nvPr/>
        </p:nvSpPr>
        <p:spPr>
          <a:xfrm>
            <a:off x="9947115" y="1427071"/>
            <a:ext cx="418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E238D-6139-4886-BC97-76BB42C20398}"/>
              </a:ext>
            </a:extLst>
          </p:cNvPr>
          <p:cNvSpPr txBox="1"/>
          <p:nvPr/>
        </p:nvSpPr>
        <p:spPr>
          <a:xfrm>
            <a:off x="2303816" y="3429000"/>
            <a:ext cx="198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2, 3, 1</a:t>
            </a:r>
          </a:p>
        </p:txBody>
      </p:sp>
      <p:pic>
        <p:nvPicPr>
          <p:cNvPr id="15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B999F031-8140-47CD-B059-CDA558672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5" y="4829492"/>
            <a:ext cx="1487968" cy="1487968"/>
          </a:xfrm>
          <a:prstGeom prst="rect">
            <a:avLst/>
          </a:prstGeom>
        </p:spPr>
      </p:pic>
      <p:pic>
        <p:nvPicPr>
          <p:cNvPr id="1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8BF381-00A6-415D-8C82-74EC5ACF1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12" y="4652254"/>
            <a:ext cx="1276513" cy="181678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A0B0983-A231-4894-9035-CAD869469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982" y="4896410"/>
            <a:ext cx="552813" cy="13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185 L 0.38034 -0.00393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9DE3-6613-448B-8A3A-F1C6B1F0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" y="1324"/>
            <a:ext cx="5526488" cy="795476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Algorithm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BE358-3C40-4C55-A522-192B6359CCE1}"/>
              </a:ext>
            </a:extLst>
          </p:cNvPr>
          <p:cNvSpPr txBox="1"/>
          <p:nvPr/>
        </p:nvSpPr>
        <p:spPr>
          <a:xfrm>
            <a:off x="0" y="1255980"/>
            <a:ext cx="7669227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>
                <a:ea typeface="+mn-lt"/>
                <a:cs typeface="+mn-lt"/>
              </a:rPr>
              <a:t>All students are made free</a:t>
            </a:r>
            <a:endParaRPr lang="en-US" sz="2100" i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100" dirty="0">
                <a:ea typeface="+mn-lt"/>
                <a:cs typeface="+mn-lt"/>
              </a:rPr>
              <a:t>While there is still a student(s) not matched</a:t>
            </a:r>
            <a:endParaRPr lang="en-US" sz="2100" i="1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100" dirty="0">
                <a:ea typeface="+mn-lt"/>
                <a:cs typeface="+mn-lt"/>
              </a:rPr>
              <a:t>first professor(p) on m's list to whom s has not yet asked.</a:t>
            </a:r>
            <a:endParaRPr lang="en-US" sz="2100" i="1" dirty="0">
              <a:ea typeface="+mn-lt"/>
              <a:cs typeface="+mn-lt"/>
            </a:endParaRPr>
          </a:p>
          <a:p>
            <a:pPr marL="1200150" lvl="2" indent="-285750">
              <a:buFont typeface="Courier New"/>
              <a:buChar char="o"/>
            </a:pPr>
            <a:r>
              <a:rPr lang="en-US" sz="2100" b="1" dirty="0">
                <a:ea typeface="+mn-lt"/>
                <a:cs typeface="+mn-lt"/>
              </a:rPr>
              <a:t>IF </a:t>
            </a:r>
            <a:r>
              <a:rPr lang="en-US" sz="2100" dirty="0">
                <a:ea typeface="+mn-lt"/>
                <a:cs typeface="+mn-lt"/>
              </a:rPr>
              <a:t>p has a free spot</a:t>
            </a:r>
            <a:endParaRPr lang="en-US" sz="2100" i="1" dirty="0">
              <a:ea typeface="+mn-lt"/>
              <a:cs typeface="+mn-lt"/>
            </a:endParaRPr>
          </a:p>
          <a:p>
            <a:pPr marL="1657350" lvl="3" indent="-285750">
              <a:buFont typeface="Courier New"/>
              <a:buChar char="o"/>
            </a:pPr>
            <a:r>
              <a:rPr lang="en-US" sz="2100" dirty="0">
                <a:ea typeface="+mn-lt"/>
                <a:cs typeface="+mn-lt"/>
              </a:rPr>
              <a:t>Matched (s, p)</a:t>
            </a:r>
          </a:p>
          <a:p>
            <a:pPr marL="1200150" lvl="2" indent="-285750">
              <a:buFont typeface="Courier New"/>
              <a:buChar char="o"/>
            </a:pPr>
            <a:r>
              <a:rPr lang="en-US" sz="2100" b="1" dirty="0">
                <a:ea typeface="+mn-lt"/>
                <a:cs typeface="+mn-lt"/>
              </a:rPr>
              <a:t>ELSE</a:t>
            </a:r>
            <a:r>
              <a:rPr lang="en-US" sz="2100" i="1" dirty="0">
                <a:ea typeface="+mn-lt"/>
                <a:cs typeface="+mn-lt"/>
              </a:rPr>
              <a:t>  </a:t>
            </a:r>
          </a:p>
          <a:p>
            <a:pPr marL="1657350" lvl="3" indent="-285750">
              <a:buFont typeface="Courier New"/>
              <a:buChar char="o"/>
            </a:pPr>
            <a:r>
              <a:rPr lang="en-US" sz="2100" dirty="0">
                <a:ea typeface="+mn-lt"/>
                <a:cs typeface="+mn-lt"/>
              </a:rPr>
              <a:t>Test p's preference between all currently matched students. </a:t>
            </a:r>
            <a:r>
              <a:rPr lang="en-US" sz="2100" u="sng" dirty="0">
                <a:ea typeface="+mn-lt"/>
                <a:cs typeface="+mn-lt"/>
              </a:rPr>
              <a:t>Find least preferred student(s')</a:t>
            </a:r>
          </a:p>
          <a:p>
            <a:pPr marL="2114550" lvl="4" indent="-285750">
              <a:buFont typeface="Courier New"/>
              <a:buChar char="o"/>
            </a:pPr>
            <a:r>
              <a:rPr lang="en-US" sz="2100" b="1" dirty="0">
                <a:ea typeface="+mn-lt"/>
                <a:cs typeface="+mn-lt"/>
              </a:rPr>
              <a:t>If s &lt; s'</a:t>
            </a:r>
          </a:p>
          <a:p>
            <a:pPr marL="2571750" lvl="5" indent="-285750">
              <a:buFont typeface="Courier New"/>
              <a:buChar char="o"/>
            </a:pPr>
            <a:r>
              <a:rPr lang="en-US" sz="2100" dirty="0">
                <a:ea typeface="+mn-lt"/>
                <a:cs typeface="+mn-lt"/>
              </a:rPr>
              <a:t>s is denied and must propose again</a:t>
            </a:r>
            <a:r>
              <a:rPr lang="en-US" sz="2100" i="1" dirty="0">
                <a:ea typeface="+mn-lt"/>
                <a:cs typeface="+mn-lt"/>
              </a:rPr>
              <a:t> </a:t>
            </a:r>
            <a:endParaRPr lang="en-US" sz="2100" b="1" dirty="0">
              <a:ea typeface="+mn-lt"/>
              <a:cs typeface="+mn-lt"/>
            </a:endParaRPr>
          </a:p>
          <a:p>
            <a:pPr marL="2114550" lvl="4" indent="-285750">
              <a:buFont typeface="Courier New"/>
              <a:buChar char="o"/>
            </a:pPr>
            <a:r>
              <a:rPr lang="en-US" sz="2100" b="1" dirty="0">
                <a:ea typeface="+mn-lt"/>
                <a:cs typeface="+mn-lt"/>
              </a:rPr>
              <a:t>ELSE</a:t>
            </a:r>
          </a:p>
          <a:p>
            <a:pPr marL="2571750" lvl="5" indent="-285750">
              <a:buFont typeface="Courier New"/>
              <a:buChar char="o"/>
            </a:pPr>
            <a:r>
              <a:rPr lang="en-US" sz="2100" dirty="0"/>
              <a:t>(s, p) and s' becomes free.</a:t>
            </a:r>
          </a:p>
          <a:p>
            <a:pPr lvl="5"/>
            <a:endParaRPr lang="en-US" sz="2100" dirty="0"/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ADB8BA83-84CE-4C0A-8B2F-4A7CD1CF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38D3-1DC0-4C1D-908B-27D941D4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7" y="287605"/>
            <a:ext cx="9692640" cy="827332"/>
          </a:xfrm>
        </p:spPr>
        <p:txBody>
          <a:bodyPr/>
          <a:lstStyle/>
          <a:p>
            <a:r>
              <a:rPr lang="en-US" b="1" u="sng" dirty="0"/>
              <a:t>Outline</a:t>
            </a:r>
          </a:p>
        </p:txBody>
      </p:sp>
      <p:pic>
        <p:nvPicPr>
          <p:cNvPr id="4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73FA302E-9144-4323-A836-A5A7960D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B223C-A604-4A03-A804-1ABA5032B7BB}"/>
              </a:ext>
            </a:extLst>
          </p:cNvPr>
          <p:cNvSpPr txBox="1"/>
          <p:nvPr/>
        </p:nvSpPr>
        <p:spPr>
          <a:xfrm>
            <a:off x="4102247" y="287605"/>
            <a:ext cx="31457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Stable Matching and the Stable Marriage Problem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C141B-AE5B-4356-B343-84B7DFDA370F}"/>
              </a:ext>
            </a:extLst>
          </p:cNvPr>
          <p:cNvSpPr txBox="1"/>
          <p:nvPr/>
        </p:nvSpPr>
        <p:spPr>
          <a:xfrm>
            <a:off x="4182085" y="3612368"/>
            <a:ext cx="3145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Richter Matching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6D613-49AA-4429-9741-5FDD0153E15A}"/>
              </a:ext>
            </a:extLst>
          </p:cNvPr>
          <p:cNvSpPr txBox="1"/>
          <p:nvPr/>
        </p:nvSpPr>
        <p:spPr>
          <a:xfrm>
            <a:off x="4182085" y="5717159"/>
            <a:ext cx="31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Next?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AC3D59F-6686-4B5D-A8D0-8405FF8B0171}"/>
              </a:ext>
            </a:extLst>
          </p:cNvPr>
          <p:cNvSpPr/>
          <p:nvPr/>
        </p:nvSpPr>
        <p:spPr>
          <a:xfrm>
            <a:off x="5150807" y="2235728"/>
            <a:ext cx="865414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6573A27-A116-4022-8B45-4FFBF81F69E9}"/>
              </a:ext>
            </a:extLst>
          </p:cNvPr>
          <p:cNvSpPr/>
          <p:nvPr/>
        </p:nvSpPr>
        <p:spPr>
          <a:xfrm>
            <a:off x="5150807" y="4405938"/>
            <a:ext cx="865414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06F10232-8B42-46AF-BF93-0ECF4D5294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9723980"/>
                  </p:ext>
                </p:extLst>
              </p:nvPr>
            </p:nvGraphicFramePr>
            <p:xfrm>
              <a:off x="7247970" y="895570"/>
              <a:ext cx="942996" cy="77976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942996" cy="779761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5"/>
                  </am3d:raster>
                  <am3d:objViewport viewportSz="12278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 descr="Green checkmark">
                <a:extLst>
                  <a:ext uri="{FF2B5EF4-FFF2-40B4-BE49-F238E27FC236}">
                    <a16:creationId xmlns:a16="http://schemas.microsoft.com/office/drawing/2014/main" id="{06F10232-8B42-46AF-BF93-0ECF4D5294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7970" y="895570"/>
                <a:ext cx="942996" cy="779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3D Model 9" descr="Green checkmark">
                <a:extLst>
                  <a:ext uri="{FF2B5EF4-FFF2-40B4-BE49-F238E27FC236}">
                    <a16:creationId xmlns:a16="http://schemas.microsoft.com/office/drawing/2014/main" id="{1D0A952F-E5DF-4A39-BB92-396A11DFA7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433730"/>
                  </p:ext>
                </p:extLst>
              </p:nvPr>
            </p:nvGraphicFramePr>
            <p:xfrm>
              <a:off x="7247970" y="3515749"/>
              <a:ext cx="942996" cy="77976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942996" cy="779761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4"/>
                  <am3d:raster rName="Office3DRenderer" rVer="16.0.8326">
                    <am3d:blip r:embed="rId6"/>
                  </am3d:raster>
                  <am3d:objViewport viewportSz="12278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3D Model 9" descr="Green checkmark">
                <a:extLst>
                  <a:ext uri="{FF2B5EF4-FFF2-40B4-BE49-F238E27FC236}">
                    <a16:creationId xmlns:a16="http://schemas.microsoft.com/office/drawing/2014/main" id="{1D0A952F-E5DF-4A39-BB92-396A11DFA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7970" y="3515749"/>
                <a:ext cx="942996" cy="7797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8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F2D1-F077-4E3D-97E3-CA633939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94" y="374042"/>
            <a:ext cx="5087510" cy="762345"/>
          </a:xfrm>
        </p:spPr>
        <p:txBody>
          <a:bodyPr/>
          <a:lstStyle/>
          <a:p>
            <a:r>
              <a:rPr lang="en-US" b="1" u="sng" dirty="0"/>
              <a:t>Applications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54070EAD-CF7C-431C-AA87-B06210A2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59AB7-0C9D-4BF0-91D3-0D5EC228E0C5}"/>
              </a:ext>
            </a:extLst>
          </p:cNvPr>
          <p:cNvSpPr txBox="1"/>
          <p:nvPr/>
        </p:nvSpPr>
        <p:spPr>
          <a:xfrm>
            <a:off x="702614" y="1569527"/>
            <a:ext cx="370310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Education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School admission process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Internship assignment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69543-B479-48B0-974C-09C0408CABF6}"/>
              </a:ext>
            </a:extLst>
          </p:cNvPr>
          <p:cNvSpPr txBox="1"/>
          <p:nvPr/>
        </p:nvSpPr>
        <p:spPr>
          <a:xfrm>
            <a:off x="702614" y="4265593"/>
            <a:ext cx="4063608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Medical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New doctors to hospitals.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Matching transplant patients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pic>
        <p:nvPicPr>
          <p:cNvPr id="7" name="Picture 6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703AE0FE-0B15-4277-9896-482DC389C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63" y="755214"/>
            <a:ext cx="3108544" cy="3108544"/>
          </a:xfrm>
          <a:prstGeom prst="rect">
            <a:avLst/>
          </a:prstGeom>
        </p:spPr>
      </p:pic>
      <p:pic>
        <p:nvPicPr>
          <p:cNvPr id="9" name="Picture 8" descr="A picture containing object, candelabrum&#10;&#10;Description automatically generated">
            <a:extLst>
              <a:ext uri="{FF2B5EF4-FFF2-40B4-BE49-F238E27FC236}">
                <a16:creationId xmlns:a16="http://schemas.microsoft.com/office/drawing/2014/main" id="{D875CEE0-C3EC-426A-8F82-4D992AB8B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22" y="2592407"/>
            <a:ext cx="3108544" cy="31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EDBB256-2059-4BFF-B0EA-9F69C52E3FA1}"/>
              </a:ext>
            </a:extLst>
          </p:cNvPr>
          <p:cNvSpPr/>
          <p:nvPr/>
        </p:nvSpPr>
        <p:spPr>
          <a:xfrm>
            <a:off x="810039" y="2408582"/>
            <a:ext cx="4505738" cy="274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2F2D1-F077-4E3D-97E3-CA633939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46" y="398890"/>
            <a:ext cx="10678270" cy="754062"/>
          </a:xfrm>
        </p:spPr>
        <p:txBody>
          <a:bodyPr>
            <a:normAutofit/>
          </a:bodyPr>
          <a:lstStyle/>
          <a:p>
            <a:r>
              <a:rPr lang="en-US" b="1" u="sng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D9674-E213-42B0-9C08-C7E7E313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55" y="3062909"/>
            <a:ext cx="3203382" cy="144414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Future Research:</a:t>
            </a:r>
          </a:p>
          <a:p>
            <a:pPr>
              <a:buFont typeface="Arial"/>
            </a:pPr>
            <a:r>
              <a:rPr lang="en-US" sz="2000" dirty="0">
                <a:solidFill>
                  <a:srgbClr val="FFFFFF"/>
                </a:solidFill>
              </a:rPr>
              <a:t>Optimal Stable Matching</a:t>
            </a:r>
          </a:p>
          <a:p>
            <a:pPr>
              <a:buFont typeface="Arial"/>
            </a:pPr>
            <a:r>
              <a:rPr lang="en-US" sz="2000" dirty="0">
                <a:solidFill>
                  <a:srgbClr val="FFFFFF"/>
                </a:solidFill>
              </a:rPr>
              <a:t>Just preference?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B31A3291-9489-4386-A5F9-95A8D311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E97138-2C17-4424-9E6D-BD729C265209}"/>
              </a:ext>
            </a:extLst>
          </p:cNvPr>
          <p:cNvSpPr/>
          <p:nvPr/>
        </p:nvSpPr>
        <p:spPr>
          <a:xfrm>
            <a:off x="5756181" y="2375751"/>
            <a:ext cx="4505738" cy="274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00D76A-B4C1-4A17-8317-025E60C5D8A0}"/>
              </a:ext>
            </a:extLst>
          </p:cNvPr>
          <p:cNvSpPr txBox="1">
            <a:spLocks/>
          </p:cNvSpPr>
          <p:nvPr/>
        </p:nvSpPr>
        <p:spPr>
          <a:xfrm>
            <a:off x="6511177" y="2978940"/>
            <a:ext cx="3203382" cy="1444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FFFFFF"/>
                </a:solidFill>
              </a:rPr>
              <a:t>Improvements:</a:t>
            </a:r>
          </a:p>
          <a:p>
            <a:r>
              <a:rPr lang="en-US" sz="2200" dirty="0">
                <a:solidFill>
                  <a:srgbClr val="FFFFFF"/>
                </a:solidFill>
              </a:rPr>
              <a:t>Stable match testing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22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A2A-4EED-4D2C-8D88-D5A588B0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39" y="270932"/>
            <a:ext cx="4122928" cy="6583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Think About…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4786346-7CD4-460C-9DB0-2521EA97A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9" y="1478830"/>
            <a:ext cx="2136041" cy="195017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422F22C-1C03-4758-891F-36EAC672E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25" y="1233868"/>
            <a:ext cx="3660140" cy="2440093"/>
          </a:xfrm>
          <a:prstGeom prst="rect">
            <a:avLst/>
          </a:prstGeom>
        </p:spPr>
      </p:pic>
      <p:pic>
        <p:nvPicPr>
          <p:cNvPr id="11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CC393CB5-16CA-4BFE-BA6E-9D577ABFE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642" y="1133867"/>
            <a:ext cx="2590896" cy="2540094"/>
          </a:xfrm>
          <a:prstGeom prst="rect">
            <a:avLst/>
          </a:prstGeom>
        </p:spPr>
      </p:pic>
      <p:pic>
        <p:nvPicPr>
          <p:cNvPr id="1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FE66932F-261C-47CF-84E8-3EE442E7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875" y="4953000"/>
            <a:ext cx="19431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790154-F1AD-4DC3-9676-BCC174A4E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72" y="1285875"/>
            <a:ext cx="2143125" cy="2143125"/>
          </a:xfrm>
          <a:prstGeom prst="rect">
            <a:avLst/>
          </a:prstGeom>
        </p:spPr>
      </p:pic>
      <p:pic>
        <p:nvPicPr>
          <p:cNvPr id="16" name="Picture 15" descr="A picture containing object, tripod&#10;&#10;Description automatically generated">
            <a:extLst>
              <a:ext uri="{FF2B5EF4-FFF2-40B4-BE49-F238E27FC236}">
                <a16:creationId xmlns:a16="http://schemas.microsoft.com/office/drawing/2014/main" id="{EC7F12CF-2FA5-4E11-A6AC-1DF63CB0E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" y="4553876"/>
            <a:ext cx="19050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C21C1E-ACF0-436A-8F70-50D83A072F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25" y="4594917"/>
            <a:ext cx="954900" cy="2031703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C1CBD16-5D44-4B1C-877F-505E8DCED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40" y="4560545"/>
            <a:ext cx="2066075" cy="2066075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037DAF7C-0853-4B38-BA47-AEF59E4FA2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83" y="4584401"/>
            <a:ext cx="1050255" cy="206607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9D5FFC2-A37F-4F7C-9CDA-C6585CC48F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17" y="4584401"/>
            <a:ext cx="899842" cy="20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29F1-072C-48FB-BDEE-6E35E4C1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1" y="123566"/>
            <a:ext cx="9692640" cy="1325562"/>
          </a:xfrm>
        </p:spPr>
        <p:txBody>
          <a:bodyPr/>
          <a:lstStyle/>
          <a:p>
            <a:r>
              <a:rPr lang="en-US" b="1" u="sng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324C-7DC7-4D2D-B622-9E6CB16C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81" y="1861930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Professor </a:t>
            </a:r>
            <a:r>
              <a:rPr lang="en-US" sz="2400" dirty="0">
                <a:ea typeface="+mn-lt"/>
                <a:cs typeface="+mn-lt"/>
              </a:rPr>
              <a:t>Enrique </a:t>
            </a:r>
            <a:r>
              <a:rPr lang="en-US" sz="2400" dirty="0" err="1">
                <a:ea typeface="+mn-lt"/>
                <a:cs typeface="+mn-lt"/>
              </a:rPr>
              <a:t>Treviño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Lake Forest College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Richter Scholar Program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D4E2CC6B-7A48-4AC9-B0D2-5BF8A4AC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74" y="5026269"/>
            <a:ext cx="19431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15892-7C2C-48F2-9C56-3FA1EDADA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6" y="870333"/>
            <a:ext cx="5369218" cy="35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8416-7A3F-4E81-ACD8-B38EC7DC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71133"/>
            <a:ext cx="9692640" cy="1013459"/>
          </a:xfrm>
        </p:spPr>
        <p:txBody>
          <a:bodyPr/>
          <a:lstStyle/>
          <a:p>
            <a:r>
              <a:rPr lang="en-US" b="1" u="sng" dirty="0"/>
              <a:t>Referenced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7910-3203-4767-BC36-44245DE98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443210"/>
            <a:ext cx="9025536" cy="435133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Gale, D., &amp; Shapley, L. (1962). College Admissions and the Stability of Marriage. </a:t>
            </a:r>
            <a:r>
              <a:rPr lang="en-US" i="1" dirty="0"/>
              <a:t>The American Mathematical Monthly,</a:t>
            </a:r>
            <a:r>
              <a:rPr lang="en-US" dirty="0"/>
              <a:t> </a:t>
            </a:r>
            <a:r>
              <a:rPr lang="en-US" i="1" dirty="0"/>
              <a:t>69</a:t>
            </a:r>
            <a:r>
              <a:rPr lang="en-US" dirty="0"/>
              <a:t>(1), 9-15. doi:10.2307/2312726​</a:t>
            </a:r>
          </a:p>
          <a:p>
            <a:pPr fontAlgn="base"/>
            <a:r>
              <a:rPr lang="en-US" dirty="0"/>
              <a:t>Irving, R. W. (2015). Optimal Stable Marriage. Retrieved May 30, 2019, from https://link.springer.com/content/pdf/10.1007/978-3-642-27848-8_271-2.pdf ​</a:t>
            </a:r>
          </a:p>
          <a:p>
            <a:pPr fontAlgn="base"/>
            <a:r>
              <a:rPr lang="en-US" dirty="0"/>
              <a:t>Mathematics | Matching (graph theory). (2018, February 09). Retrieved from https://www.geeksforgeeks.org/mathematics-matching-graph-theory/​</a:t>
            </a:r>
          </a:p>
          <a:p>
            <a:pPr fontAlgn="base"/>
            <a:r>
              <a:rPr lang="en-US" dirty="0" err="1"/>
              <a:t>Numberphile</a:t>
            </a:r>
            <a:r>
              <a:rPr lang="en-US" dirty="0"/>
              <a:t>. (2014, September 04). Stable Marriage Problem - </a:t>
            </a:r>
            <a:r>
              <a:rPr lang="en-US" dirty="0" err="1"/>
              <a:t>Numberphile</a:t>
            </a:r>
            <a:r>
              <a:rPr lang="en-US" dirty="0"/>
              <a:t>. Retrieved from https://www.youtube.com/watch?v=Qcv1IqHWAzg​</a:t>
            </a:r>
          </a:p>
          <a:p>
            <a:pPr fontAlgn="base"/>
            <a:r>
              <a:rPr lang="en-US" dirty="0"/>
              <a:t>University of </a:t>
            </a:r>
            <a:r>
              <a:rPr lang="en-US" dirty="0" err="1"/>
              <a:t>California,University</a:t>
            </a:r>
            <a:r>
              <a:rPr lang="en-US" dirty="0"/>
              <a:t> of California. (2016, February 10). How a matchmaking algorithm saved lives. Retrieved from https://medium.com/@UofCalifornia/how-a-matchmaking-algorithm-saved-lives-2a65ac448698​</a:t>
            </a:r>
          </a:p>
        </p:txBody>
      </p:sp>
    </p:spTree>
    <p:extLst>
      <p:ext uri="{BB962C8B-B14F-4D97-AF65-F5344CB8AC3E}">
        <p14:creationId xmlns:p14="http://schemas.microsoft.com/office/powerpoint/2010/main" val="17062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A2A-4EED-4D2C-8D88-D5A588B0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48296"/>
            <a:ext cx="9465395" cy="683788"/>
          </a:xfrm>
        </p:spPr>
        <p:txBody>
          <a:bodyPr>
            <a:normAutofit/>
          </a:bodyPr>
          <a:lstStyle/>
          <a:p>
            <a:r>
              <a:rPr lang="en-US" sz="4100" b="1" dirty="0"/>
              <a:t>Imagine…</a:t>
            </a:r>
          </a:p>
        </p:txBody>
      </p:sp>
      <p:pic>
        <p:nvPicPr>
          <p:cNvPr id="13" name="Content Placeholder 12" descr="A close up of a logo&#10;&#10;Description automatically generated">
            <a:extLst>
              <a:ext uri="{FF2B5EF4-FFF2-40B4-BE49-F238E27FC236}">
                <a16:creationId xmlns:a16="http://schemas.microsoft.com/office/drawing/2014/main" id="{87240ACB-5401-4317-B01C-54A4935EC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760039"/>
            <a:ext cx="2048934" cy="1668961"/>
          </a:xfrm>
        </p:spPr>
      </p:pic>
      <p:pic>
        <p:nvPicPr>
          <p:cNvPr id="14" name="Content Placeholder 12" descr="A close up of a logo&#10;&#10;Description automatically generated">
            <a:extLst>
              <a:ext uri="{FF2B5EF4-FFF2-40B4-BE49-F238E27FC236}">
                <a16:creationId xmlns:a16="http://schemas.microsoft.com/office/drawing/2014/main" id="{6A1EAE87-894C-4DFF-9BFC-113CA723F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35" y="1763758"/>
            <a:ext cx="2048934" cy="1668961"/>
          </a:xfrm>
          <a:prstGeom prst="rect">
            <a:avLst/>
          </a:prstGeom>
        </p:spPr>
      </p:pic>
      <p:pic>
        <p:nvPicPr>
          <p:cNvPr id="15" name="Content Placeholder 12" descr="A close up of a logo&#10;&#10;Description automatically generated">
            <a:extLst>
              <a:ext uri="{FF2B5EF4-FFF2-40B4-BE49-F238E27FC236}">
                <a16:creationId xmlns:a16="http://schemas.microsoft.com/office/drawing/2014/main" id="{1D2AE358-59F9-4296-8438-2732F00845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8" y="1760038"/>
            <a:ext cx="2048934" cy="1668961"/>
          </a:xfrm>
          <a:prstGeom prst="rect">
            <a:avLst/>
          </a:prstGeom>
        </p:spPr>
      </p:pic>
      <p:pic>
        <p:nvPicPr>
          <p:cNvPr id="16" name="Content Placeholder 12" descr="A close up of a logo&#10;&#10;Description automatically generated">
            <a:extLst>
              <a:ext uri="{FF2B5EF4-FFF2-40B4-BE49-F238E27FC236}">
                <a16:creationId xmlns:a16="http://schemas.microsoft.com/office/drawing/2014/main" id="{B68521D1-BC6D-45BD-9223-CD70F793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61" y="1770533"/>
            <a:ext cx="2108201" cy="1717237"/>
          </a:xfrm>
          <a:prstGeom prst="rect">
            <a:avLst/>
          </a:prstGeom>
        </p:spPr>
      </p:pic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id="{68656295-684C-45B0-9811-11C18AEB5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28" y="4480880"/>
            <a:ext cx="1498600" cy="1574160"/>
          </a:xfrm>
          <a:prstGeom prst="rect">
            <a:avLst/>
          </a:prstGeom>
        </p:spPr>
      </p:pic>
      <p:pic>
        <p:nvPicPr>
          <p:cNvPr id="19" name="Picture 18" descr="A close up of a device&#10;&#10;Description automatically generated">
            <a:extLst>
              <a:ext uri="{FF2B5EF4-FFF2-40B4-BE49-F238E27FC236}">
                <a16:creationId xmlns:a16="http://schemas.microsoft.com/office/drawing/2014/main" id="{9116FA70-0D6F-4296-AA42-60B55F6C3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4480880"/>
            <a:ext cx="1498600" cy="1574160"/>
          </a:xfrm>
          <a:prstGeom prst="rect">
            <a:avLst/>
          </a:prstGeom>
        </p:spPr>
      </p:pic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F842E596-C3D5-443C-B38A-69355E7DA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61" y="4480880"/>
            <a:ext cx="1498600" cy="1574160"/>
          </a:xfrm>
          <a:prstGeom prst="rect">
            <a:avLst/>
          </a:prstGeom>
        </p:spPr>
      </p:pic>
      <p:pic>
        <p:nvPicPr>
          <p:cNvPr id="21" name="Picture 20" descr="A close up of a device&#10;&#10;Description automatically generated">
            <a:extLst>
              <a:ext uri="{FF2B5EF4-FFF2-40B4-BE49-F238E27FC236}">
                <a16:creationId xmlns:a16="http://schemas.microsoft.com/office/drawing/2014/main" id="{01D41346-BE16-4014-9611-D124DC978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44" y="4480880"/>
            <a:ext cx="1498600" cy="1574160"/>
          </a:xfrm>
          <a:prstGeom prst="rect">
            <a:avLst/>
          </a:prstGeom>
        </p:spPr>
      </p:pic>
      <p:pic>
        <p:nvPicPr>
          <p:cNvPr id="11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80ED7717-9F46-4D43-9ECD-434547EF3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A2A-4EED-4D2C-8D88-D5A588B0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06" y="273376"/>
            <a:ext cx="9692640" cy="956031"/>
          </a:xfrm>
        </p:spPr>
        <p:txBody>
          <a:bodyPr/>
          <a:lstStyle/>
          <a:p>
            <a:r>
              <a:rPr lang="en-US" b="1" dirty="0"/>
              <a:t>Finally…</a:t>
            </a:r>
          </a:p>
        </p:txBody>
      </p:sp>
      <p:pic>
        <p:nvPicPr>
          <p:cNvPr id="4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C0592D88-7D71-4776-92F9-CEB23607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CBB1D6D-5BCC-4485-B94C-3DEB5856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34" y="1471956"/>
            <a:ext cx="900880" cy="1750647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A04CE19F-FFF0-40BB-937E-168712B5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02" y="1852216"/>
            <a:ext cx="1971431" cy="1589409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BB142BFC-C499-415D-83E7-8CDE5D76D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039" y="1620217"/>
            <a:ext cx="1736970" cy="1727200"/>
          </a:xfrm>
          <a:prstGeom prst="rect">
            <a:avLst/>
          </a:prstGeom>
        </p:spPr>
      </p:pic>
      <p:pic>
        <p:nvPicPr>
          <p:cNvPr id="8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D80789A-7243-4B6F-BB13-C7F6A5CD9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598" y="3738227"/>
            <a:ext cx="1228970" cy="1752561"/>
          </a:xfrm>
          <a:prstGeom prst="rect">
            <a:avLst/>
          </a:prstGeom>
        </p:spPr>
      </p:pic>
      <p:pic>
        <p:nvPicPr>
          <p:cNvPr id="9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44BD7B-239E-4660-9C2A-035875EEC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420" y="4754230"/>
            <a:ext cx="1228970" cy="1752561"/>
          </a:xfrm>
          <a:prstGeom prst="rect">
            <a:avLst/>
          </a:prstGeom>
        </p:spPr>
      </p:pic>
      <p:pic>
        <p:nvPicPr>
          <p:cNvPr id="10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A9B91F8-9D44-4FB6-991B-806F20C15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462" y="4754228"/>
            <a:ext cx="1228970" cy="1752561"/>
          </a:xfrm>
          <a:prstGeom prst="rect">
            <a:avLst/>
          </a:prstGeom>
        </p:spPr>
      </p:pic>
      <p:pic>
        <p:nvPicPr>
          <p:cNvPr id="11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4B4BC2-683E-452A-B45E-AB306BCB5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402" y="3877946"/>
            <a:ext cx="1228970" cy="1752561"/>
          </a:xfrm>
          <a:prstGeom prst="rect">
            <a:avLst/>
          </a:prstGeom>
        </p:spPr>
      </p:pic>
      <p:pic>
        <p:nvPicPr>
          <p:cNvPr id="12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618C035-F513-4E01-A7B1-3034F3373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219" y="4754228"/>
            <a:ext cx="1228970" cy="1752561"/>
          </a:xfrm>
          <a:prstGeom prst="rect">
            <a:avLst/>
          </a:prstGeom>
        </p:spPr>
      </p:pic>
      <p:pic>
        <p:nvPicPr>
          <p:cNvPr id="13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D36AA1D-3394-4711-A83F-DDCC36988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249" y="3844376"/>
            <a:ext cx="1228970" cy="17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38D3-1DC0-4C1D-908B-27D941D4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7" y="287605"/>
            <a:ext cx="9692640" cy="827332"/>
          </a:xfrm>
        </p:spPr>
        <p:txBody>
          <a:bodyPr/>
          <a:lstStyle/>
          <a:p>
            <a:r>
              <a:rPr lang="en-US" b="1" u="sng" dirty="0"/>
              <a:t>Outline</a:t>
            </a:r>
          </a:p>
        </p:txBody>
      </p:sp>
      <p:pic>
        <p:nvPicPr>
          <p:cNvPr id="4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73FA302E-9144-4323-A836-A5A7960D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B223C-A604-4A03-A804-1ABA5032B7BB}"/>
              </a:ext>
            </a:extLst>
          </p:cNvPr>
          <p:cNvSpPr txBox="1"/>
          <p:nvPr/>
        </p:nvSpPr>
        <p:spPr>
          <a:xfrm>
            <a:off x="4010652" y="214915"/>
            <a:ext cx="31457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Stable Matching and the Stable Marriage Problem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C141B-AE5B-4356-B343-84B7DFDA370F}"/>
              </a:ext>
            </a:extLst>
          </p:cNvPr>
          <p:cNvSpPr txBox="1"/>
          <p:nvPr/>
        </p:nvSpPr>
        <p:spPr>
          <a:xfrm>
            <a:off x="4182085" y="3612368"/>
            <a:ext cx="3145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Richter Matching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6D613-49AA-4429-9741-5FDD0153E15A}"/>
              </a:ext>
            </a:extLst>
          </p:cNvPr>
          <p:cNvSpPr txBox="1"/>
          <p:nvPr/>
        </p:nvSpPr>
        <p:spPr>
          <a:xfrm>
            <a:off x="4182085" y="5717159"/>
            <a:ext cx="31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Next?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AC3D59F-6686-4B5D-A8D0-8405FF8B0171}"/>
              </a:ext>
            </a:extLst>
          </p:cNvPr>
          <p:cNvSpPr/>
          <p:nvPr/>
        </p:nvSpPr>
        <p:spPr>
          <a:xfrm>
            <a:off x="5150807" y="2235728"/>
            <a:ext cx="865414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6573A27-A116-4022-8B45-4FFBF81F69E9}"/>
              </a:ext>
            </a:extLst>
          </p:cNvPr>
          <p:cNvSpPr/>
          <p:nvPr/>
        </p:nvSpPr>
        <p:spPr>
          <a:xfrm>
            <a:off x="5150807" y="4405938"/>
            <a:ext cx="865414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9EBED-5CCF-488A-B002-D182264FA867}"/>
              </a:ext>
            </a:extLst>
          </p:cNvPr>
          <p:cNvSpPr/>
          <p:nvPr/>
        </p:nvSpPr>
        <p:spPr>
          <a:xfrm>
            <a:off x="3222376" y="2275672"/>
            <a:ext cx="705973" cy="3249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C7450-8EAD-42A0-AA11-CF9C83C3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72" y="492759"/>
            <a:ext cx="4681025" cy="8371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Stable Matching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61910-7918-4300-8E6A-B7B15113FAFB}"/>
              </a:ext>
            </a:extLst>
          </p:cNvPr>
          <p:cNvSpPr txBox="1"/>
          <p:nvPr/>
        </p:nvSpPr>
        <p:spPr>
          <a:xfrm>
            <a:off x="377092" y="3630248"/>
            <a:ext cx="41401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Unstable Match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03736-BA6C-491C-A087-2A1F053F728E}"/>
              </a:ext>
            </a:extLst>
          </p:cNvPr>
          <p:cNvSpPr txBox="1"/>
          <p:nvPr/>
        </p:nvSpPr>
        <p:spPr>
          <a:xfrm>
            <a:off x="383252" y="1468662"/>
            <a:ext cx="4140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Where there are no two members of the opposite group who would both rather have each other than their current match.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8C552E8-2DA1-4A1B-923E-710BD0CCC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282" y="1340431"/>
            <a:ext cx="813796" cy="1623647"/>
          </a:xfrm>
          <a:prstGeom prst="rect">
            <a:avLst/>
          </a:prstGeom>
        </p:spPr>
      </p:pic>
      <p:pic>
        <p:nvPicPr>
          <p:cNvPr id="7" name="Picture 7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249F6ABD-BE03-4EA8-A7F6-8C62A031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5085863"/>
            <a:ext cx="1580662" cy="159043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06CC304-4343-4673-9D3C-71E283D79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000" y="5083908"/>
            <a:ext cx="811923" cy="161387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58129D7-9D11-456A-9534-58A8D9A14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638" y="1342291"/>
            <a:ext cx="839802" cy="1692032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4E538365-F903-44AC-AC1F-FEC07A842165}"/>
              </a:ext>
            </a:extLst>
          </p:cNvPr>
          <p:cNvSpPr/>
          <p:nvPr/>
        </p:nvSpPr>
        <p:spPr>
          <a:xfrm flipH="1">
            <a:off x="5215058" y="774397"/>
            <a:ext cx="1240691" cy="840153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EE819281-EFD5-448F-9AF9-079F259BA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60" y="883137"/>
            <a:ext cx="351341" cy="695571"/>
          </a:xfrm>
          <a:prstGeom prst="rect">
            <a:avLst/>
          </a:prstGeom>
        </p:spPr>
      </p:pic>
      <p:pic>
        <p:nvPicPr>
          <p:cNvPr id="16" name="Picture 7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E1BA0D26-6348-4A02-84B3-EC2BACCDE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861" y="1373555"/>
            <a:ext cx="1580662" cy="1590432"/>
          </a:xfrm>
          <a:prstGeom prst="rect">
            <a:avLst/>
          </a:prstGeom>
        </p:spPr>
      </p:pic>
      <p:pic>
        <p:nvPicPr>
          <p:cNvPr id="17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B1965B9-65CB-4856-B993-5F814A9A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153" y="1371600"/>
            <a:ext cx="811923" cy="1613878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0757406D-D2E0-4278-808E-FBC62694B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05" y="5091815"/>
            <a:ext cx="813796" cy="1623647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94416EDE-E4C3-48C2-8CE8-43C41FA99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561" y="5093675"/>
            <a:ext cx="839802" cy="1692032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EF28A2-3491-4D79-B39A-731A9C624460}"/>
              </a:ext>
            </a:extLst>
          </p:cNvPr>
          <p:cNvSpPr/>
          <p:nvPr/>
        </p:nvSpPr>
        <p:spPr>
          <a:xfrm flipH="1">
            <a:off x="818904" y="4476936"/>
            <a:ext cx="1240691" cy="908537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60847DD4-AEFE-4E66-ADB6-3E771B11EFB9}"/>
              </a:ext>
            </a:extLst>
          </p:cNvPr>
          <p:cNvSpPr/>
          <p:nvPr/>
        </p:nvSpPr>
        <p:spPr>
          <a:xfrm>
            <a:off x="6993057" y="4379243"/>
            <a:ext cx="1240691" cy="937845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9239DEE-9913-45BE-8777-727F89884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92" y="4605215"/>
            <a:ext cx="362539" cy="705341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57A1A055-8D3E-446D-B9CB-4E48CA10E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050" y="4476353"/>
            <a:ext cx="374182" cy="773724"/>
          </a:xfrm>
          <a:prstGeom prst="rect">
            <a:avLst/>
          </a:prstGeom>
        </p:spPr>
      </p:pic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A8164AB2-5513-4951-B847-768AC4781DCC}"/>
              </a:ext>
            </a:extLst>
          </p:cNvPr>
          <p:cNvSpPr/>
          <p:nvPr/>
        </p:nvSpPr>
        <p:spPr>
          <a:xfrm>
            <a:off x="3716703" y="4615473"/>
            <a:ext cx="1592383" cy="25204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5AB430B0-2779-4A3B-AB62-00331C66B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3" grpId="0" animBg="1"/>
      <p:bldP spid="20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>
            <a:extLst>
              <a:ext uri="{FF2B5EF4-FFF2-40B4-BE49-F238E27FC236}">
                <a16:creationId xmlns:a16="http://schemas.microsoft.com/office/drawing/2014/main" id="{3B245FC4-583C-4D9E-819A-BBA327E5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59" y="1957330"/>
            <a:ext cx="650512" cy="1300333"/>
          </a:xfrm>
          <a:prstGeom prst="rect">
            <a:avLst/>
          </a:prstGeom>
        </p:spPr>
      </p:pic>
      <p:pic>
        <p:nvPicPr>
          <p:cNvPr id="29" name="Picture 27">
            <a:extLst>
              <a:ext uri="{FF2B5EF4-FFF2-40B4-BE49-F238E27FC236}">
                <a16:creationId xmlns:a16="http://schemas.microsoft.com/office/drawing/2014/main" id="{0A17003E-66C7-44E7-A345-190F3BD3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390" y="1967100"/>
            <a:ext cx="640743" cy="1290563"/>
          </a:xfrm>
          <a:prstGeom prst="rect">
            <a:avLst/>
          </a:prstGeom>
        </p:spPr>
      </p:pic>
      <p:pic>
        <p:nvPicPr>
          <p:cNvPr id="30" name="Picture 27">
            <a:extLst>
              <a:ext uri="{FF2B5EF4-FFF2-40B4-BE49-F238E27FC236}">
                <a16:creationId xmlns:a16="http://schemas.microsoft.com/office/drawing/2014/main" id="{A98DF35A-6F3C-421D-B9EF-2551FB82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3" y="1957330"/>
            <a:ext cx="640743" cy="1290563"/>
          </a:xfrm>
          <a:prstGeom prst="rect">
            <a:avLst/>
          </a:prstGeom>
        </p:spPr>
      </p:pic>
      <p:pic>
        <p:nvPicPr>
          <p:cNvPr id="31" name="Picture 27">
            <a:extLst>
              <a:ext uri="{FF2B5EF4-FFF2-40B4-BE49-F238E27FC236}">
                <a16:creationId xmlns:a16="http://schemas.microsoft.com/office/drawing/2014/main" id="{37C26DB2-6E2A-493B-9DE3-6253C965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005" y="1957329"/>
            <a:ext cx="630974" cy="1290563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B1536EA4-63CE-4C3F-B369-996674F4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98" y="3929022"/>
            <a:ext cx="602774" cy="1300333"/>
          </a:xfrm>
          <a:prstGeom prst="rect">
            <a:avLst/>
          </a:prstGeom>
        </p:spPr>
      </p:pic>
      <p:pic>
        <p:nvPicPr>
          <p:cNvPr id="35" name="Picture 33">
            <a:extLst>
              <a:ext uri="{FF2B5EF4-FFF2-40B4-BE49-F238E27FC236}">
                <a16:creationId xmlns:a16="http://schemas.microsoft.com/office/drawing/2014/main" id="{57FE5D4F-9C52-485F-80E5-8CDC86B0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90" y="3927795"/>
            <a:ext cx="602774" cy="1300333"/>
          </a:xfrm>
          <a:prstGeom prst="rect">
            <a:avLst/>
          </a:prstGeom>
        </p:spPr>
      </p:pic>
      <p:pic>
        <p:nvPicPr>
          <p:cNvPr id="36" name="Picture 33">
            <a:extLst>
              <a:ext uri="{FF2B5EF4-FFF2-40B4-BE49-F238E27FC236}">
                <a16:creationId xmlns:a16="http://schemas.microsoft.com/office/drawing/2014/main" id="{E8CA9989-0B0A-49E3-A539-D5C2738D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3" y="3929022"/>
            <a:ext cx="598245" cy="1290563"/>
          </a:xfrm>
          <a:prstGeom prst="rect">
            <a:avLst/>
          </a:prstGeom>
        </p:spPr>
      </p:pic>
      <p:pic>
        <p:nvPicPr>
          <p:cNvPr id="37" name="Picture 33">
            <a:extLst>
              <a:ext uri="{FF2B5EF4-FFF2-40B4-BE49-F238E27FC236}">
                <a16:creationId xmlns:a16="http://schemas.microsoft.com/office/drawing/2014/main" id="{EF4B4484-43B2-4BD7-8BAC-C36D8AE3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005" y="3927794"/>
            <a:ext cx="598245" cy="1290563"/>
          </a:xfrm>
          <a:prstGeom prst="rect">
            <a:avLst/>
          </a:prstGeom>
        </p:spPr>
      </p:pic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CE7D28B0-5D5D-4A06-97B3-AB235D0EB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9A9B0-8236-49CE-A4E7-0467D32398BB}"/>
              </a:ext>
            </a:extLst>
          </p:cNvPr>
          <p:cNvSpPr txBox="1"/>
          <p:nvPr/>
        </p:nvSpPr>
        <p:spPr>
          <a:xfrm>
            <a:off x="285931" y="301883"/>
            <a:ext cx="727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The Stable Marriage Problem</a:t>
            </a:r>
          </a:p>
        </p:txBody>
      </p:sp>
    </p:spTree>
    <p:extLst>
      <p:ext uri="{BB962C8B-B14F-4D97-AF65-F5344CB8AC3E}">
        <p14:creationId xmlns:p14="http://schemas.microsoft.com/office/powerpoint/2010/main" val="23662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5BF-B60C-435D-B29E-E3B2915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97" y="50845"/>
            <a:ext cx="9692640" cy="68682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Solving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4BF68A7-A51D-41DC-851D-2CFA9EDE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CFD0A7-F14C-4FA7-A430-789405585552}"/>
              </a:ext>
            </a:extLst>
          </p:cNvPr>
          <p:cNvSpPr/>
          <p:nvPr/>
        </p:nvSpPr>
        <p:spPr>
          <a:xfrm rot="5400000">
            <a:off x="2206137" y="3476135"/>
            <a:ext cx="6389074" cy="6838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3EC581-F12D-4653-8740-844E2E8E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61" y="747347"/>
            <a:ext cx="1084385" cy="109415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07370D5-5B54-45C1-AEA3-EFDE506C7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39" y="2016368"/>
            <a:ext cx="559797" cy="1135187"/>
          </a:xfrm>
          <a:prstGeom prst="rect">
            <a:avLst/>
          </a:prstGeom>
        </p:spPr>
      </p:pic>
      <p:pic>
        <p:nvPicPr>
          <p:cNvPr id="11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53ACB33-75A4-49D4-A8CF-FB0C6598C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61" y="3335216"/>
            <a:ext cx="513755" cy="1174262"/>
          </a:xfrm>
          <a:prstGeom prst="rect">
            <a:avLst/>
          </a:prstGeom>
        </p:spPr>
      </p:pic>
      <p:pic>
        <p:nvPicPr>
          <p:cNvPr id="3" name="Picture 7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216CA665-F278-416D-A1C7-DA95365F0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092" y="4685322"/>
            <a:ext cx="1453662" cy="1453662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540C30-F777-43EA-9EAA-2181F4755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615" y="3335216"/>
            <a:ext cx="606768" cy="1174262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35DC12-1B82-47DE-AC90-71710068C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329" y="2016369"/>
            <a:ext cx="566265" cy="1135186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24961B4-0A27-4464-8166-CC3E4329B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6489" y="746370"/>
            <a:ext cx="425946" cy="1096108"/>
          </a:xfrm>
          <a:prstGeom prst="rect">
            <a:avLst/>
          </a:prstGeom>
        </p:spPr>
      </p:pic>
      <p:pic>
        <p:nvPicPr>
          <p:cNvPr id="17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68DE0E-6DFF-4390-96BA-7AF157A8B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0092" y="4685324"/>
            <a:ext cx="1355970" cy="134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625D76-FCD3-459B-8996-5F6F648CBDD2}"/>
              </a:ext>
            </a:extLst>
          </p:cNvPr>
          <p:cNvSpPr txBox="1"/>
          <p:nvPr/>
        </p:nvSpPr>
        <p:spPr>
          <a:xfrm>
            <a:off x="767862" y="865554"/>
            <a:ext cx="4767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Browallia New"/>
                <a:cs typeface="Browallia New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B6EBC-519B-4CC5-983B-50A49C027352}"/>
              </a:ext>
            </a:extLst>
          </p:cNvPr>
          <p:cNvSpPr txBox="1"/>
          <p:nvPr/>
        </p:nvSpPr>
        <p:spPr>
          <a:xfrm>
            <a:off x="797169" y="2125783"/>
            <a:ext cx="4767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Browallia New"/>
                <a:cs typeface="Browallia New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EF3A4-DFB2-4AC6-8ADD-A5CB53F3A062}"/>
              </a:ext>
            </a:extLst>
          </p:cNvPr>
          <p:cNvSpPr txBox="1"/>
          <p:nvPr/>
        </p:nvSpPr>
        <p:spPr>
          <a:xfrm>
            <a:off x="797168" y="3444629"/>
            <a:ext cx="4767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Browallia New"/>
                <a:cs typeface="Browallia New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5BBC97-443D-4425-9429-601283E55683}"/>
              </a:ext>
            </a:extLst>
          </p:cNvPr>
          <p:cNvSpPr txBox="1"/>
          <p:nvPr/>
        </p:nvSpPr>
        <p:spPr>
          <a:xfrm>
            <a:off x="797169" y="4792784"/>
            <a:ext cx="4767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>
                <a:latin typeface="Browallia New"/>
                <a:cs typeface="Browallia New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C71DF1-C9E0-4743-AE03-EF8405E878C1}"/>
              </a:ext>
            </a:extLst>
          </p:cNvPr>
          <p:cNvSpPr txBox="1"/>
          <p:nvPr/>
        </p:nvSpPr>
        <p:spPr>
          <a:xfrm>
            <a:off x="2581275" y="744659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1,2,3,4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DC6123-9AF1-4088-A183-44CC562FF86A}"/>
              </a:ext>
            </a:extLst>
          </p:cNvPr>
          <p:cNvSpPr txBox="1"/>
          <p:nvPr/>
        </p:nvSpPr>
        <p:spPr>
          <a:xfrm>
            <a:off x="2581275" y="2014658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2,3,4,1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D01E99-916A-4585-8E46-0D0C90F18122}"/>
              </a:ext>
            </a:extLst>
          </p:cNvPr>
          <p:cNvSpPr txBox="1"/>
          <p:nvPr/>
        </p:nvSpPr>
        <p:spPr>
          <a:xfrm>
            <a:off x="2581274" y="4691428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4,2,3,1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70E062-5075-4F09-B0CB-960C3846FBC7}"/>
              </a:ext>
            </a:extLst>
          </p:cNvPr>
          <p:cNvSpPr txBox="1"/>
          <p:nvPr/>
        </p:nvSpPr>
        <p:spPr>
          <a:xfrm>
            <a:off x="2581275" y="3333505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2,4,1,3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83A146-E07E-432F-A5B5-05CE2E98BAAA}"/>
              </a:ext>
            </a:extLst>
          </p:cNvPr>
          <p:cNvSpPr txBox="1"/>
          <p:nvPr/>
        </p:nvSpPr>
        <p:spPr>
          <a:xfrm>
            <a:off x="6596428" y="676274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3,2,1,4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25F3E9-0EC6-4247-8EF7-79148C1F74CF}"/>
              </a:ext>
            </a:extLst>
          </p:cNvPr>
          <p:cNvSpPr txBox="1"/>
          <p:nvPr/>
        </p:nvSpPr>
        <p:spPr>
          <a:xfrm>
            <a:off x="6596428" y="1946273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4,3,2,1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A7DBFB-9EB9-4737-A3FA-BC24099460A8}"/>
              </a:ext>
            </a:extLst>
          </p:cNvPr>
          <p:cNvSpPr txBox="1"/>
          <p:nvPr/>
        </p:nvSpPr>
        <p:spPr>
          <a:xfrm>
            <a:off x="6596427" y="4623043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3,2,4,1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7DD877-9F35-4508-96E5-2C54943F2136}"/>
              </a:ext>
            </a:extLst>
          </p:cNvPr>
          <p:cNvSpPr txBox="1"/>
          <p:nvPr/>
        </p:nvSpPr>
        <p:spPr>
          <a:xfrm>
            <a:off x="6596428" y="3265120"/>
            <a:ext cx="17760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2,1,3,4</a:t>
            </a:r>
          </a:p>
        </p:txBody>
      </p:sp>
    </p:spTree>
    <p:extLst>
      <p:ext uri="{BB962C8B-B14F-4D97-AF65-F5344CB8AC3E}">
        <p14:creationId xmlns:p14="http://schemas.microsoft.com/office/powerpoint/2010/main" val="37637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B5BF-B60C-435D-B29E-E3B2915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6" y="119230"/>
            <a:ext cx="9692640" cy="68682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Solving (Cont.)</a:t>
            </a:r>
          </a:p>
        </p:txBody>
      </p:sp>
      <p:pic>
        <p:nvPicPr>
          <p:cNvPr id="5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4BF68A7-A51D-41DC-851D-2CFA9EDE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35" y="5026269"/>
            <a:ext cx="1943100" cy="1905000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684F16-4FD8-472A-B0D9-ED4B770D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92" y="117755"/>
            <a:ext cx="4570046" cy="4570952"/>
          </a:xfrm>
          <a:prstGeom prst="rect">
            <a:avLst/>
          </a:prstGeom>
        </p:spPr>
      </p:pic>
      <p:pic>
        <p:nvPicPr>
          <p:cNvPr id="6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16BDFE51-46FD-4C74-BB28-F8271A01A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014" y="1070707"/>
            <a:ext cx="1248508" cy="1248508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BF3D7E-8BCF-481C-BC71-EBC8F3155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006" y="1068753"/>
            <a:ext cx="533295" cy="1232879"/>
          </a:xfrm>
          <a:prstGeom prst="rect">
            <a:avLst/>
          </a:prstGeom>
        </p:spPr>
      </p:pic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D2D819-5F38-4ABA-91B1-2286AB84D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22" y="1069731"/>
            <a:ext cx="1221154" cy="124069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19318FB-E22A-4FF2-B771-89F53F8A6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71" y="1068753"/>
            <a:ext cx="618413" cy="123287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4A4CD3-AF8B-460A-ADF5-2C8891552F82}"/>
              </a:ext>
            </a:extLst>
          </p:cNvPr>
          <p:cNvCxnSpPr/>
          <p:nvPr/>
        </p:nvCxnSpPr>
        <p:spPr>
          <a:xfrm flipH="1">
            <a:off x="1604108" y="1066799"/>
            <a:ext cx="9768" cy="402492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F94D91-C682-4A52-97AD-FBC880E07004}"/>
              </a:ext>
            </a:extLst>
          </p:cNvPr>
          <p:cNvCxnSpPr>
            <a:cxnSpLocks/>
          </p:cNvCxnSpPr>
          <p:nvPr/>
        </p:nvCxnSpPr>
        <p:spPr>
          <a:xfrm>
            <a:off x="6469183" y="1952"/>
            <a:ext cx="29308" cy="487484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D2C275-2C6C-4E8E-8A5D-3A4EA87FC4EB}"/>
              </a:ext>
            </a:extLst>
          </p:cNvPr>
          <p:cNvCxnSpPr>
            <a:cxnSpLocks/>
          </p:cNvCxnSpPr>
          <p:nvPr/>
        </p:nvCxnSpPr>
        <p:spPr>
          <a:xfrm flipH="1" flipV="1">
            <a:off x="6488721" y="4857258"/>
            <a:ext cx="4845538" cy="3907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53B636-B901-4712-81D4-6521CEBD3A77}"/>
              </a:ext>
            </a:extLst>
          </p:cNvPr>
          <p:cNvCxnSpPr>
            <a:cxnSpLocks/>
          </p:cNvCxnSpPr>
          <p:nvPr/>
        </p:nvCxnSpPr>
        <p:spPr>
          <a:xfrm>
            <a:off x="2864337" y="1066798"/>
            <a:ext cx="19539" cy="402492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8C34EE-C9B9-4358-9D58-CF06EA1A6E28}"/>
              </a:ext>
            </a:extLst>
          </p:cNvPr>
          <p:cNvCxnSpPr>
            <a:cxnSpLocks/>
          </p:cNvCxnSpPr>
          <p:nvPr/>
        </p:nvCxnSpPr>
        <p:spPr>
          <a:xfrm>
            <a:off x="4046414" y="1066798"/>
            <a:ext cx="58615" cy="402492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F6BD150-1CE9-47DE-B78A-8BAFC0706DF2}"/>
              </a:ext>
            </a:extLst>
          </p:cNvPr>
          <p:cNvSpPr txBox="1"/>
          <p:nvPr/>
        </p:nvSpPr>
        <p:spPr>
          <a:xfrm>
            <a:off x="773967" y="2610583"/>
            <a:ext cx="339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F72FFF-E8B7-48DD-87CA-C3623D1338A7}"/>
              </a:ext>
            </a:extLst>
          </p:cNvPr>
          <p:cNvSpPr txBox="1"/>
          <p:nvPr/>
        </p:nvSpPr>
        <p:spPr>
          <a:xfrm>
            <a:off x="2034197" y="2610582"/>
            <a:ext cx="339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F74C5-A493-4D23-8C5D-543A4065B89A}"/>
              </a:ext>
            </a:extLst>
          </p:cNvPr>
          <p:cNvSpPr txBox="1"/>
          <p:nvPr/>
        </p:nvSpPr>
        <p:spPr>
          <a:xfrm>
            <a:off x="3274889" y="2610582"/>
            <a:ext cx="339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93AD7-A8DC-4682-9720-AE6A6D9A657D}"/>
              </a:ext>
            </a:extLst>
          </p:cNvPr>
          <p:cNvSpPr txBox="1"/>
          <p:nvPr/>
        </p:nvSpPr>
        <p:spPr>
          <a:xfrm>
            <a:off x="4466736" y="2610583"/>
            <a:ext cx="339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7E23B5-63B1-4FDC-9959-EDFBD2DD313C}"/>
              </a:ext>
            </a:extLst>
          </p:cNvPr>
          <p:cNvSpPr txBox="1"/>
          <p:nvPr/>
        </p:nvSpPr>
        <p:spPr>
          <a:xfrm>
            <a:off x="2034197" y="3460505"/>
            <a:ext cx="3399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3</a:t>
            </a:r>
          </a:p>
        </p:txBody>
      </p:sp>
      <p:pic>
        <p:nvPicPr>
          <p:cNvPr id="25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A63B777-118E-4B52-8736-757B0284E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25831"/>
            <a:ext cx="1245576" cy="125144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A08669E9-B936-4751-870A-E687A9971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560" y="5474675"/>
            <a:ext cx="595572" cy="1252417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AD1317DA-6C1D-4DE3-B798-3944D7B0D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411" y="5425830"/>
            <a:ext cx="484561" cy="1242647"/>
          </a:xfrm>
          <a:prstGeom prst="rect">
            <a:avLst/>
          </a:prstGeom>
        </p:spPr>
      </p:pic>
      <p:pic>
        <p:nvPicPr>
          <p:cNvPr id="3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08FC116-1ABD-4AB9-BD23-55F0D05CF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160" y="5474676"/>
            <a:ext cx="533295" cy="1232879"/>
          </a:xfrm>
          <a:prstGeom prst="rect">
            <a:avLst/>
          </a:prstGeom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B2F0F8CB-B078-4660-9FEF-AE2D8735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908" y="5484445"/>
            <a:ext cx="618413" cy="1232879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F95839DA-4175-4F33-BA73-F35C254A8E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463" y="5484445"/>
            <a:ext cx="636075" cy="1232878"/>
          </a:xfrm>
          <a:prstGeom prst="rect">
            <a:avLst/>
          </a:prstGeom>
        </p:spPr>
      </p:pic>
      <p:pic>
        <p:nvPicPr>
          <p:cNvPr id="34" name="Picture 6" descr="A picture containing object, tripod&#10;&#10;Description generated with high confidence">
            <a:extLst>
              <a:ext uri="{FF2B5EF4-FFF2-40B4-BE49-F238E27FC236}">
                <a16:creationId xmlns:a16="http://schemas.microsoft.com/office/drawing/2014/main" id="{2A91A56D-37FF-46DF-8FBB-0B25F2456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552" y="5476630"/>
            <a:ext cx="1248508" cy="1248508"/>
          </a:xfrm>
          <a:prstGeom prst="rect">
            <a:avLst/>
          </a:prstGeom>
        </p:spPr>
      </p:pic>
      <p:pic>
        <p:nvPicPr>
          <p:cNvPr id="35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3DC4AA-EC59-48A1-BDF4-5BA8A0FDF7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7554" y="5476630"/>
            <a:ext cx="1209431" cy="12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0" grpId="2"/>
      <p:bldP spid="21" grpId="0"/>
      <p:bldP spid="21" grpId="1"/>
      <p:bldP spid="21" grpId="2"/>
      <p:bldP spid="22" grpId="0"/>
      <p:bldP spid="23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1856</TotalTime>
  <Words>345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Browallia New</vt:lpstr>
      <vt:lpstr>Century Schoolbook</vt:lpstr>
      <vt:lpstr>Courier New</vt:lpstr>
      <vt:lpstr>Wingdings 2</vt:lpstr>
      <vt:lpstr>View</vt:lpstr>
      <vt:lpstr>Solving Stable Matching Problems With the  Gale-Shapley Algorithm</vt:lpstr>
      <vt:lpstr>Think About…</vt:lpstr>
      <vt:lpstr>Imagine…</vt:lpstr>
      <vt:lpstr>Finally…</vt:lpstr>
      <vt:lpstr>Outline</vt:lpstr>
      <vt:lpstr>Stable Matching</vt:lpstr>
      <vt:lpstr>PowerPoint Presentation</vt:lpstr>
      <vt:lpstr>Solving</vt:lpstr>
      <vt:lpstr>Solving (Cont.)</vt:lpstr>
      <vt:lpstr>Solving (Cont.)</vt:lpstr>
      <vt:lpstr>PowerPoint Presentation</vt:lpstr>
      <vt:lpstr>Algorithm Overview</vt:lpstr>
      <vt:lpstr>Outline</vt:lpstr>
      <vt:lpstr>PowerPoint Presentation</vt:lpstr>
      <vt:lpstr>The Richter Matching (Cont.)</vt:lpstr>
      <vt:lpstr>Algorithm Overview</vt:lpstr>
      <vt:lpstr>Outline</vt:lpstr>
      <vt:lpstr>Applications</vt:lpstr>
      <vt:lpstr>What Next?</vt:lpstr>
      <vt:lpstr>Acknowledgments</vt:lpstr>
      <vt:lpstr>Referenced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😎The Moosh😎</dc:creator>
  <cp:lastModifiedBy>Reyes, Christian E.</cp:lastModifiedBy>
  <cp:revision>486</cp:revision>
  <dcterms:created xsi:type="dcterms:W3CDTF">2013-07-15T20:26:40Z</dcterms:created>
  <dcterms:modified xsi:type="dcterms:W3CDTF">2019-06-06T16:35:36Z</dcterms:modified>
</cp:coreProperties>
</file>